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826" r:id="rId2"/>
  </p:sldMasterIdLst>
  <p:notesMasterIdLst>
    <p:notesMasterId r:id="rId15"/>
  </p:notesMasterIdLst>
  <p:handoutMasterIdLst>
    <p:handoutMasterId r:id="rId16"/>
  </p:handoutMasterIdLst>
  <p:sldIdLst>
    <p:sldId id="596" r:id="rId3"/>
    <p:sldId id="663" r:id="rId4"/>
    <p:sldId id="660" r:id="rId5"/>
    <p:sldId id="656" r:id="rId6"/>
    <p:sldId id="662" r:id="rId7"/>
    <p:sldId id="667" r:id="rId8"/>
    <p:sldId id="665" r:id="rId9"/>
    <p:sldId id="668" r:id="rId10"/>
    <p:sldId id="666" r:id="rId11"/>
    <p:sldId id="669" r:id="rId12"/>
    <p:sldId id="664" r:id="rId13"/>
    <p:sldId id="661" r:id="rId14"/>
  </p:sldIdLst>
  <p:sldSz cx="12192000" cy="6858000"/>
  <p:notesSz cx="9926638" cy="6797675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2" pos="597" userDrawn="1">
          <p15:clr>
            <a:srgbClr val="A4A3A4"/>
          </p15:clr>
        </p15:guide>
        <p15:guide id="3" orient="horz" pos="3793" userDrawn="1">
          <p15:clr>
            <a:srgbClr val="A4A3A4"/>
          </p15:clr>
        </p15:guide>
        <p15:guide id="4" pos="234" userDrawn="1">
          <p15:clr>
            <a:srgbClr val="A4A3A4"/>
          </p15:clr>
        </p15:guide>
        <p15:guide id="5" pos="7083" userDrawn="1">
          <p15:clr>
            <a:srgbClr val="A4A3A4"/>
          </p15:clr>
        </p15:guide>
        <p15:guide id="9" orient="horz" pos="4133" userDrawn="1">
          <p15:clr>
            <a:srgbClr val="A4A3A4"/>
          </p15:clr>
        </p15:guide>
        <p15:guide id="10" orient="horz" pos="75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00"/>
    <a:srgbClr val="B31D25"/>
    <a:srgbClr val="17578B"/>
    <a:srgbClr val="061630"/>
    <a:srgbClr val="404040"/>
    <a:srgbClr val="003E92"/>
    <a:srgbClr val="C00000"/>
    <a:srgbClr val="030D18"/>
    <a:srgbClr val="081F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86431" autoAdjust="0"/>
  </p:normalViewPr>
  <p:slideViewPr>
    <p:cSldViewPr snapToGrid="0" snapToObjects="1" showGuides="1">
      <p:cViewPr varScale="1">
        <p:scale>
          <a:sx n="89" d="100"/>
          <a:sy n="89" d="100"/>
        </p:scale>
        <p:origin x="-348" y="-108"/>
      </p:cViewPr>
      <p:guideLst>
        <p:guide orient="horz" pos="3793"/>
        <p:guide orient="horz" pos="4133"/>
        <p:guide orient="horz" pos="754"/>
        <p:guide pos="597"/>
        <p:guide pos="234"/>
        <p:guide pos="708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3" d="100"/>
          <a:sy n="73" d="100"/>
        </p:scale>
        <p:origin x="177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5C4A22-DDB9-4EBD-9094-637854FFAFA2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1987A-3F9D-44CB-868E-DFDA9508DF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4342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="" xmlns:a16="http://schemas.microsoft.com/office/drawing/2014/main" id="{D2D8102C-0F9F-4732-B279-BF3E70A40A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D555F237-79E5-459C-AFAA-B763899F25C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EB6D913-1AC7-4C42-849E-991F67D525EE}" type="datetimeFigureOut">
              <a:rPr lang="zh-CN" altLang="en-US"/>
              <a:pPr>
                <a:defRPr/>
              </a:pPr>
              <a:t>2025/3/25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="" xmlns:a16="http://schemas.microsoft.com/office/drawing/2014/main" id="{91DD7757-3296-4038-AF1D-2A3DE35EEC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849313"/>
            <a:ext cx="407828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="" xmlns:a16="http://schemas.microsoft.com/office/drawing/2014/main" id="{35E960C1-9A45-48D6-8E23-D84C4DB3CD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92664" y="3271381"/>
            <a:ext cx="794131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ACEA5A72-D6E9-4489-937E-476DA9088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C7220059-ACF2-45F9-9366-6030C3E0BF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B90F5B44-376F-46F8-B5E5-23F3463BAD2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5922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904E0E-65E3-4218-B6E3-F73CF0A81BF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901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642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589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58" name="编号占位符"/>
          <p:cNvSpPr>
            <a:spLocks noGrp="1"/>
          </p:cNvSpPr>
          <p:nvPr>
            <p:ph type="sldNum" idx="5"/>
          </p:nvPr>
        </p:nvSpPr>
        <p:spPr>
          <a:xfrm>
            <a:off x="5820638" y="7226698"/>
            <a:ext cx="4452893" cy="381742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9048" tIns="49524" rIns="99048" bIns="49524" anchor="b" anchorCtr="0">
            <a:noAutofit/>
          </a:bodyPr>
          <a:lstStyle>
            <a:lvl1pPr marL="0" indent="0" algn="r" defTabSz="914400" fontAlgn="base" hangingPunct="0">
              <a:buNone/>
              <a:defRPr sz="13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pPr marL="0" indent="0"/>
            <a:fld id="{CAD2D6BD-DE1B-4B5F-8B41-2702339687B9}" type="slidenum">
              <a:rPr lang="zh-CN" altLang="en-US" sz="13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12</a:t>
            </a:fld>
            <a:endParaRPr lang="zh-CN" altLang="en-US" sz="13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836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841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4296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543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192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989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722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1878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895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PA_StraightArrowConnector 29">
            <a:extLst>
              <a:ext uri="{FF2B5EF4-FFF2-40B4-BE49-F238E27FC236}">
                <a16:creationId xmlns="" xmlns:a16="http://schemas.microsoft.com/office/drawing/2014/main" id="{E428CB4B-6025-4F60-8541-0065CA4E409B}"/>
              </a:ext>
            </a:extLst>
          </p:cNvPr>
          <p:cNvCxnSpPr>
            <a:cxnSpLocks/>
          </p:cNvCxnSpPr>
          <p:nvPr userDrawn="1">
            <p:custDataLst>
              <p:tags r:id="rId1"/>
            </p:custDataLst>
          </p:nvPr>
        </p:nvCxnSpPr>
        <p:spPr>
          <a:xfrm>
            <a:off x="0" y="599648"/>
            <a:ext cx="267635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559245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258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231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719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3488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4028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995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9616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8181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7647751"/>
      </p:ext>
    </p:extLst>
  </p:cSld>
  <p:clrMapOvr>
    <a:masterClrMapping/>
  </p:clrMapOvr>
  <p:transition advTm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456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="" xmlns:a16="http://schemas.microsoft.com/office/drawing/2014/main" id="{B86D87DF-E3E2-4360-98B2-8776C5E335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5AC3D8-A508-4038-A12B-F24D999DF796}" type="datetimeFigureOut">
              <a:rPr lang="zh-CN" altLang="en-US"/>
              <a:pPr>
                <a:defRPr/>
              </a:pPr>
              <a:t>2025/3/25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="" xmlns:a16="http://schemas.microsoft.com/office/drawing/2014/main" id="{540CC17F-7EDE-4EAD-9708-2E42CB778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="" xmlns:a16="http://schemas.microsoft.com/office/drawing/2014/main" id="{4328C4E1-28BA-4ED4-83F5-44C922251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F1C6D8-69BB-4AAA-811B-353F5889B79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56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5139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3794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221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825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05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680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14" r:id="rId2"/>
    <p:sldLayoutId id="2147483821" r:id="rId3"/>
    <p:sldLayoutId id="2147483824" r:id="rId4"/>
    <p:sldLayoutId id="2147483838" r:id="rId5"/>
  </p:sldLayoutIdLst>
  <p:transition spd="slow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8E17D2-034F-4821-9C12-525A2FBBFD3C}" type="datetimeFigureOut">
              <a:rPr lang="zh-CN" altLang="en-US" smtClean="0"/>
              <a:t>2025/3/25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F36E3-B1CC-48E6-8056-CC8729A064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050" name="Picture 2" descr="E:\市场部工作文件\03-品牌资料\LOGO\tonwel logo-new.jpg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4337" y="328579"/>
            <a:ext cx="2003425" cy="440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6238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  <p:sldLayoutId id="2147483839" r:id="rId12"/>
    <p:sldLayoutId id="214748384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wmf"/><Relationship Id="rId4" Type="http://schemas.openxmlformats.org/officeDocument/2006/relationships/package" Target="../embeddings/Microsoft_Excel____1.xls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10.10.10.104:800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77" y="3843447"/>
            <a:ext cx="12216469" cy="3014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 descr="H:\老数据\desktop\2022 东源 介绍\4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63" b="32254"/>
          <a:stretch>
            <a:fillRect/>
          </a:stretch>
        </p:blipFill>
        <p:spPr bwMode="auto">
          <a:xfrm>
            <a:off x="-25477" y="-1"/>
            <a:ext cx="12216469" cy="3843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-25478" y="0"/>
            <a:ext cx="12216469" cy="6858000"/>
          </a:xfrm>
          <a:prstGeom prst="rect">
            <a:avLst/>
          </a:prstGeom>
          <a:solidFill>
            <a:schemeClr val="accent1">
              <a:lumMod val="7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Picture 2" descr="E:\市场部工作文件\03-品牌资料\LOGO\白色LOGO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9283" y="336949"/>
            <a:ext cx="2004969" cy="438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8">
            <a:extLst>
              <a:ext uri="{FF2B5EF4-FFF2-40B4-BE49-F238E27FC236}">
                <a16:creationId xmlns="" xmlns:a16="http://schemas.microsoft.com/office/drawing/2014/main" id="{A6D26E83-0FC7-4D2F-8574-E771B9FC4E8E}"/>
              </a:ext>
            </a:extLst>
          </p:cNvPr>
          <p:cNvSpPr txBox="1"/>
          <p:nvPr/>
        </p:nvSpPr>
        <p:spPr>
          <a:xfrm>
            <a:off x="8719232" y="4362241"/>
            <a:ext cx="30828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厂区信息管理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fld id="{70A36E25-0652-4FCE-8F28-CB2C45D04B87}" type="datetime1">
              <a:rPr lang="en-US" altLang="zh-CN" sz="2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3/25/2025</a:t>
            </a:fld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2"/>
          <p:cNvSpPr txBox="1">
            <a:spLocks noChangeArrowheads="1"/>
          </p:cNvSpPr>
          <p:nvPr/>
        </p:nvSpPr>
        <p:spPr bwMode="auto">
          <a:xfrm>
            <a:off x="2345267" y="1764858"/>
            <a:ext cx="9456847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13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13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13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13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/>
            <a:r>
              <a:rPr lang="zh-CN" altLang="en-US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木箱</a:t>
            </a:r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CNC-</a:t>
            </a:r>
            <a:r>
              <a:rPr lang="en-US" altLang="zh-CN" sz="6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Ard</a:t>
            </a:r>
            <a:r>
              <a:rPr lang="zh-CN" altLang="en-US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上传下载</a:t>
            </a:r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-</a:t>
            </a:r>
          </a:p>
          <a:p>
            <a:pPr algn="r">
              <a:lnSpc>
                <a:spcPct val="150000"/>
              </a:lnSpc>
            </a:pPr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rPr>
              <a:t>功能培训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656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719404" y="356659"/>
            <a:ext cx="36731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、功能介绍 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下载记录查询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43392" y="326668"/>
            <a:ext cx="480000" cy="48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586" y="1656676"/>
            <a:ext cx="8756725" cy="48744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矩形 6"/>
          <p:cNvSpPr/>
          <p:nvPr/>
        </p:nvSpPr>
        <p:spPr>
          <a:xfrm>
            <a:off x="848496" y="969767"/>
            <a:ext cx="433965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可按品号查询下载记录，支持模糊查询等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99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719404" y="356659"/>
            <a:ext cx="33781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、注意事项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43392" y="326668"/>
            <a:ext cx="480000" cy="48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矩形 5"/>
          <p:cNvSpPr/>
          <p:nvPr/>
        </p:nvSpPr>
        <p:spPr>
          <a:xfrm>
            <a:off x="1097281" y="1495050"/>
            <a:ext cx="8939604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软件端</a:t>
            </a: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图纸 与 程序 为加密性质文件，只可用于生产过程，不得违反公司相关规定与要求；</a:t>
            </a: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该软件非</a:t>
            </a:r>
            <a:r>
              <a:rPr lang="en-US" altLang="zh-CN" sz="1400" b="1" dirty="0" smtClean="0">
                <a:latin typeface="微软雅黑" pitchFamily="34" charset="-122"/>
                <a:ea typeface="微软雅黑" pitchFamily="34" charset="-122"/>
              </a:rPr>
              <a:t>OA</a:t>
            </a: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上实现，为单独的</a:t>
            </a:r>
            <a:r>
              <a:rPr lang="en-US" altLang="zh-CN" sz="1400" b="1" dirty="0" smtClean="0"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程序，暂不支持挂起的预警推送；</a:t>
            </a: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该软件是按文件名管控。</a:t>
            </a:r>
            <a:r>
              <a:rPr lang="zh-CN" altLang="en-US" sz="1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切勿为方便，只改文件名，文件内容不更新 等行为</a:t>
            </a: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电脑</a:t>
            </a: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端</a:t>
            </a: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主动定时清理电脑上下载的文件；</a:t>
            </a: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1400" b="1" dirty="0" err="1">
                <a:latin typeface="微软雅黑" pitchFamily="34" charset="-122"/>
                <a:ea typeface="微软雅黑" pitchFamily="34" charset="-122"/>
              </a:rPr>
              <a:t>Ard</a:t>
            </a:r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排版程序，原则上须从软件上下载最新版本；</a:t>
            </a:r>
            <a:endParaRPr lang="en-US" altLang="zh-CN" sz="1400" b="1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设备端</a:t>
            </a: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主动定时清理设备上的加工程序（车间管理介入）；</a:t>
            </a: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942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7326" y="0"/>
            <a:ext cx="12209326" cy="68646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8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37" name="矩形"/>
          <p:cNvSpPr/>
          <p:nvPr/>
        </p:nvSpPr>
        <p:spPr>
          <a:xfrm>
            <a:off x="2941168" y="3439817"/>
            <a:ext cx="5973555" cy="903150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noAutofit/>
          </a:bodyPr>
          <a:lstStyle/>
          <a:p>
            <a:pPr marL="0" indent="0" algn="ctr" defTabSz="870585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None/>
            </a:pPr>
            <a:r>
              <a:rPr lang="zh-CN" altLang="en-US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  <a:sym typeface="思源黑体 CN Light" panose="020B0300000000000000" pitchFamily="34" charset="-122"/>
              </a:rPr>
              <a:t>让 世 界 倾 听 最 美 的 声 音</a:t>
            </a:r>
            <a:endParaRPr lang="zh-CN" altLang="en-US" sz="2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pic>
        <p:nvPicPr>
          <p:cNvPr id="4" name="Picture 2" descr="E:\市场部工作文件\03-品牌资料\LOGO\白色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897" y="2443841"/>
            <a:ext cx="3748095" cy="82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837371"/>
      </p:ext>
    </p:extLst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>
            <a:extLst>
              <a:ext uri="{FF2B5EF4-FFF2-40B4-BE49-F238E27FC236}">
                <a16:creationId xmlns="" xmlns:a16="http://schemas.microsoft.com/office/drawing/2014/main" id="{7A7FA189-8985-1E96-FC1E-99576C5D22E5}"/>
              </a:ext>
            </a:extLst>
          </p:cNvPr>
          <p:cNvGrpSpPr/>
          <p:nvPr/>
        </p:nvGrpSpPr>
        <p:grpSpPr>
          <a:xfrm>
            <a:off x="778838" y="482219"/>
            <a:ext cx="3144317" cy="1568450"/>
            <a:chOff x="1126310" y="482219"/>
            <a:chExt cx="3144317" cy="1568450"/>
          </a:xfrm>
        </p:grpSpPr>
        <p:sp>
          <p:nvSpPr>
            <p:cNvPr id="113" name="图形">
              <a:extLst>
                <a:ext uri="{FF2B5EF4-FFF2-40B4-BE49-F238E27FC236}">
                  <a16:creationId xmlns="" xmlns:a16="http://schemas.microsoft.com/office/drawing/2014/main" id="{02EBA062-7A98-B371-6E63-BFF4922402B0}"/>
                </a:ext>
              </a:extLst>
            </p:cNvPr>
            <p:cNvSpPr txBox="1"/>
            <p:nvPr/>
          </p:nvSpPr>
          <p:spPr>
            <a:xfrm>
              <a:off x="1126310" y="482219"/>
              <a:ext cx="836295" cy="1568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96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C</a:t>
              </a:r>
            </a:p>
          </p:txBody>
        </p:sp>
        <p:sp>
          <p:nvSpPr>
            <p:cNvPr id="114" name="图形">
              <a:extLst>
                <a:ext uri="{FF2B5EF4-FFF2-40B4-BE49-F238E27FC236}">
                  <a16:creationId xmlns="" xmlns:a16="http://schemas.microsoft.com/office/drawing/2014/main" id="{14DBD2D9-D21E-1BFF-D106-E27272F695B9}"/>
                </a:ext>
              </a:extLst>
            </p:cNvPr>
            <p:cNvSpPr txBox="1"/>
            <p:nvPr/>
          </p:nvSpPr>
          <p:spPr>
            <a:xfrm>
              <a:off x="1983992" y="1340663"/>
              <a:ext cx="2286635" cy="52197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  <a:sym typeface="+mn-ea"/>
                </a:rPr>
                <a:t>ONTENTS</a:t>
              </a:r>
            </a:p>
          </p:txBody>
        </p:sp>
        <p:sp>
          <p:nvSpPr>
            <p:cNvPr id="115" name="图形">
              <a:extLst>
                <a:ext uri="{FF2B5EF4-FFF2-40B4-BE49-F238E27FC236}">
                  <a16:creationId xmlns="" xmlns:a16="http://schemas.microsoft.com/office/drawing/2014/main" id="{4BE5FA03-09B4-A6F9-E608-D258E4ACACCA}"/>
                </a:ext>
              </a:extLst>
            </p:cNvPr>
            <p:cNvSpPr txBox="1"/>
            <p:nvPr/>
          </p:nvSpPr>
          <p:spPr>
            <a:xfrm>
              <a:off x="1983992" y="612790"/>
              <a:ext cx="156991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5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目录</a:t>
              </a:r>
            </a:p>
          </p:txBody>
        </p:sp>
      </p:grpSp>
      <p:grpSp>
        <p:nvGrpSpPr>
          <p:cNvPr id="116" name="组合 115">
            <a:extLst>
              <a:ext uri="{FF2B5EF4-FFF2-40B4-BE49-F238E27FC236}">
                <a16:creationId xmlns="" xmlns:a16="http://schemas.microsoft.com/office/drawing/2014/main" id="{84985211-99EE-57C2-3F13-EFC2DBDB023B}"/>
              </a:ext>
            </a:extLst>
          </p:cNvPr>
          <p:cNvGrpSpPr/>
          <p:nvPr/>
        </p:nvGrpSpPr>
        <p:grpSpPr>
          <a:xfrm>
            <a:off x="918288" y="2587069"/>
            <a:ext cx="2448560" cy="2910777"/>
            <a:chOff x="918288" y="2587039"/>
            <a:chExt cx="2448560" cy="3225369"/>
          </a:xfrm>
        </p:grpSpPr>
        <p:sp>
          <p:nvSpPr>
            <p:cNvPr id="117" name="图形">
              <a:extLst>
                <a:ext uri="{FF2B5EF4-FFF2-40B4-BE49-F238E27FC236}">
                  <a16:creationId xmlns="" xmlns:a16="http://schemas.microsoft.com/office/drawing/2014/main" id="{24608DDD-EFC8-8FAC-3336-5CB7B1553F47}"/>
                </a:ext>
              </a:extLst>
            </p:cNvPr>
            <p:cNvSpPr/>
            <p:nvPr/>
          </p:nvSpPr>
          <p:spPr>
            <a:xfrm>
              <a:off x="918288" y="2625343"/>
              <a:ext cx="2448560" cy="3187065"/>
            </a:xfrm>
            <a:prstGeom prst="roundRect">
              <a:avLst>
                <a:gd name="adj" fmla="val 2749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endParaRPr>
            </a:p>
          </p:txBody>
        </p:sp>
        <p:sp>
          <p:nvSpPr>
            <p:cNvPr id="118" name="图形">
              <a:extLst>
                <a:ext uri="{FF2B5EF4-FFF2-40B4-BE49-F238E27FC236}">
                  <a16:creationId xmlns="" xmlns:a16="http://schemas.microsoft.com/office/drawing/2014/main" id="{34F3C20A-7A85-0332-CE15-0AA93E760929}"/>
                </a:ext>
              </a:extLst>
            </p:cNvPr>
            <p:cNvSpPr txBox="1"/>
            <p:nvPr/>
          </p:nvSpPr>
          <p:spPr>
            <a:xfrm>
              <a:off x="1101712" y="3844417"/>
              <a:ext cx="2021205" cy="1330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业务</a:t>
              </a:r>
              <a:endParaRPr lang="en-US" altLang="zh-C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流程</a:t>
              </a:r>
              <a:endParaRPr lang="en-US" altLang="zh-C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0" name="图形">
              <a:extLst>
                <a:ext uri="{FF2B5EF4-FFF2-40B4-BE49-F238E27FC236}">
                  <a16:creationId xmlns="" xmlns:a16="http://schemas.microsoft.com/office/drawing/2014/main" id="{D5E708B6-2F6A-2A92-709A-9D14F316B7BA}"/>
                </a:ext>
              </a:extLst>
            </p:cNvPr>
            <p:cNvSpPr txBox="1"/>
            <p:nvPr/>
          </p:nvSpPr>
          <p:spPr>
            <a:xfrm>
              <a:off x="1344373" y="3194430"/>
              <a:ext cx="1589405" cy="647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-</a:t>
              </a:r>
              <a:r>
                <a:rPr lang="en-US" altLang="zh-CN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 </a:t>
              </a:r>
              <a:r>
                <a:rPr kumimoji="0" lang="en-US" altLang="zh-CN" sz="32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01</a:t>
              </a:r>
              <a:r>
                <a:rPr kumimoji="0" lang="en-US" altLang="zh-CN" sz="32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 </a:t>
              </a:r>
              <a:r>
                <a:rPr kumimoji="0" lang="en-US" altLang="zh-CN" sz="32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-</a:t>
              </a:r>
            </a:p>
          </p:txBody>
        </p:sp>
        <p:sp>
          <p:nvSpPr>
            <p:cNvPr id="121" name="图形">
              <a:extLst>
                <a:ext uri="{FF2B5EF4-FFF2-40B4-BE49-F238E27FC236}">
                  <a16:creationId xmlns="" xmlns:a16="http://schemas.microsoft.com/office/drawing/2014/main" id="{EECE5EE2-4595-8280-E271-54DF82483572}"/>
                </a:ext>
              </a:extLst>
            </p:cNvPr>
            <p:cNvSpPr/>
            <p:nvPr/>
          </p:nvSpPr>
          <p:spPr>
            <a:xfrm rot="10800000" flipV="1">
              <a:off x="1615144" y="2587039"/>
              <a:ext cx="1080000" cy="180000"/>
            </a:xfrm>
            <a:prstGeom prst="flowChartTerminator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endParaRPr>
            </a:p>
          </p:txBody>
        </p:sp>
      </p:grpSp>
      <p:grpSp>
        <p:nvGrpSpPr>
          <p:cNvPr id="122" name="组合 121">
            <a:extLst>
              <a:ext uri="{FF2B5EF4-FFF2-40B4-BE49-F238E27FC236}">
                <a16:creationId xmlns="" xmlns:a16="http://schemas.microsoft.com/office/drawing/2014/main" id="{7D690928-C938-5572-2EE2-02940C3E5921}"/>
              </a:ext>
            </a:extLst>
          </p:cNvPr>
          <p:cNvGrpSpPr/>
          <p:nvPr/>
        </p:nvGrpSpPr>
        <p:grpSpPr>
          <a:xfrm>
            <a:off x="6233760" y="2587069"/>
            <a:ext cx="2448560" cy="2910777"/>
            <a:chOff x="3553910" y="2587039"/>
            <a:chExt cx="2448560" cy="3225369"/>
          </a:xfrm>
        </p:grpSpPr>
        <p:sp>
          <p:nvSpPr>
            <p:cNvPr id="123" name="图形">
              <a:extLst>
                <a:ext uri="{FF2B5EF4-FFF2-40B4-BE49-F238E27FC236}">
                  <a16:creationId xmlns="" xmlns:a16="http://schemas.microsoft.com/office/drawing/2014/main" id="{6333640D-AF62-A9F4-B240-F0D200F04CD3}"/>
                </a:ext>
              </a:extLst>
            </p:cNvPr>
            <p:cNvSpPr/>
            <p:nvPr/>
          </p:nvSpPr>
          <p:spPr>
            <a:xfrm>
              <a:off x="3553910" y="2625343"/>
              <a:ext cx="2448560" cy="3187065"/>
            </a:xfrm>
            <a:prstGeom prst="roundRect">
              <a:avLst>
                <a:gd name="adj" fmla="val 2749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endParaRPr>
            </a:p>
          </p:txBody>
        </p:sp>
        <p:sp>
          <p:nvSpPr>
            <p:cNvPr id="124" name="图形">
              <a:extLst>
                <a:ext uri="{FF2B5EF4-FFF2-40B4-BE49-F238E27FC236}">
                  <a16:creationId xmlns="" xmlns:a16="http://schemas.microsoft.com/office/drawing/2014/main" id="{382B2CD0-819D-D6B6-EDF8-92025AC66262}"/>
                </a:ext>
              </a:extLst>
            </p:cNvPr>
            <p:cNvSpPr txBox="1"/>
            <p:nvPr/>
          </p:nvSpPr>
          <p:spPr>
            <a:xfrm>
              <a:off x="3737334" y="3844417"/>
              <a:ext cx="2021205" cy="1330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功能</a:t>
              </a:r>
              <a:endParaRPr lang="en-US" altLang="zh-C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lvl="0"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介绍</a:t>
              </a:r>
              <a:endParaRPr lang="en-US" altLang="zh-C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6" name="图形">
              <a:extLst>
                <a:ext uri="{FF2B5EF4-FFF2-40B4-BE49-F238E27FC236}">
                  <a16:creationId xmlns="" xmlns:a16="http://schemas.microsoft.com/office/drawing/2014/main" id="{4072DE26-5DE5-8E43-EF56-839F0CD9EB45}"/>
                </a:ext>
              </a:extLst>
            </p:cNvPr>
            <p:cNvSpPr txBox="1"/>
            <p:nvPr/>
          </p:nvSpPr>
          <p:spPr>
            <a:xfrm>
              <a:off x="3979995" y="3194430"/>
              <a:ext cx="1589405" cy="6479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200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-</a:t>
              </a:r>
              <a:r>
                <a:rPr lang="en-US" altLang="zh-CN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 </a:t>
              </a:r>
              <a:r>
                <a:rPr kumimoji="0" lang="en-US" altLang="zh-CN" sz="3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03</a:t>
              </a:r>
              <a:r>
                <a:rPr kumimoji="0" lang="en-US" altLang="zh-CN" sz="3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 </a:t>
              </a:r>
              <a:r>
                <a:rPr kumimoji="0" lang="en-US" altLang="zh-CN" sz="32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-</a:t>
              </a:r>
            </a:p>
          </p:txBody>
        </p:sp>
        <p:sp>
          <p:nvSpPr>
            <p:cNvPr id="127" name="图形">
              <a:extLst>
                <a:ext uri="{FF2B5EF4-FFF2-40B4-BE49-F238E27FC236}">
                  <a16:creationId xmlns="" xmlns:a16="http://schemas.microsoft.com/office/drawing/2014/main" id="{21445EEC-ACDE-92AB-580E-03FDAEEF5DA1}"/>
                </a:ext>
              </a:extLst>
            </p:cNvPr>
            <p:cNvSpPr/>
            <p:nvPr/>
          </p:nvSpPr>
          <p:spPr>
            <a:xfrm rot="10800000" flipV="1">
              <a:off x="4250766" y="2587039"/>
              <a:ext cx="1080000" cy="180000"/>
            </a:xfrm>
            <a:prstGeom prst="flowChartTerminator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endParaRPr>
            </a:p>
          </p:txBody>
        </p:sp>
      </p:grpSp>
      <p:grpSp>
        <p:nvGrpSpPr>
          <p:cNvPr id="128" name="组合 127">
            <a:extLst>
              <a:ext uri="{FF2B5EF4-FFF2-40B4-BE49-F238E27FC236}">
                <a16:creationId xmlns="" xmlns:a16="http://schemas.microsoft.com/office/drawing/2014/main" id="{77B163B5-74E4-183F-35AA-D020915CDFA7}"/>
              </a:ext>
            </a:extLst>
          </p:cNvPr>
          <p:cNvGrpSpPr/>
          <p:nvPr/>
        </p:nvGrpSpPr>
        <p:grpSpPr>
          <a:xfrm>
            <a:off x="3576024" y="2587069"/>
            <a:ext cx="2448560" cy="2910777"/>
            <a:chOff x="6189532" y="2587039"/>
            <a:chExt cx="2448560" cy="3225369"/>
          </a:xfrm>
        </p:grpSpPr>
        <p:sp>
          <p:nvSpPr>
            <p:cNvPr id="129" name="图形">
              <a:extLst>
                <a:ext uri="{FF2B5EF4-FFF2-40B4-BE49-F238E27FC236}">
                  <a16:creationId xmlns="" xmlns:a16="http://schemas.microsoft.com/office/drawing/2014/main" id="{85D9563B-79CC-DA03-BE5A-226FEFB82D34}"/>
                </a:ext>
              </a:extLst>
            </p:cNvPr>
            <p:cNvSpPr/>
            <p:nvPr/>
          </p:nvSpPr>
          <p:spPr>
            <a:xfrm>
              <a:off x="6189532" y="2625343"/>
              <a:ext cx="2448560" cy="3187065"/>
            </a:xfrm>
            <a:prstGeom prst="roundRect">
              <a:avLst>
                <a:gd name="adj" fmla="val 2749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endParaRPr>
            </a:p>
          </p:txBody>
        </p:sp>
        <p:sp>
          <p:nvSpPr>
            <p:cNvPr id="130" name="图形">
              <a:extLst>
                <a:ext uri="{FF2B5EF4-FFF2-40B4-BE49-F238E27FC236}">
                  <a16:creationId xmlns="" xmlns:a16="http://schemas.microsoft.com/office/drawing/2014/main" id="{E44371B6-BBF5-41C7-EEED-B855CF7AA60E}"/>
                </a:ext>
              </a:extLst>
            </p:cNvPr>
            <p:cNvSpPr txBox="1"/>
            <p:nvPr/>
          </p:nvSpPr>
          <p:spPr>
            <a:xfrm>
              <a:off x="6372956" y="3844417"/>
              <a:ext cx="2021205" cy="1330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登录</a:t>
              </a:r>
              <a:endParaRPr lang="en-US" altLang="zh-C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入口</a:t>
              </a:r>
              <a:endParaRPr lang="en-US" altLang="zh-C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2" name="图形">
              <a:extLst>
                <a:ext uri="{FF2B5EF4-FFF2-40B4-BE49-F238E27FC236}">
                  <a16:creationId xmlns="" xmlns:a16="http://schemas.microsoft.com/office/drawing/2014/main" id="{A1303D1B-3CA8-FBFD-54A5-AE16F677AC75}"/>
                </a:ext>
              </a:extLst>
            </p:cNvPr>
            <p:cNvSpPr txBox="1"/>
            <p:nvPr/>
          </p:nvSpPr>
          <p:spPr>
            <a:xfrm>
              <a:off x="6615617" y="3194430"/>
              <a:ext cx="1589405" cy="647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-</a:t>
              </a:r>
              <a:r>
                <a:rPr lang="en-US" altLang="zh-CN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 </a:t>
              </a:r>
              <a:r>
                <a:rPr kumimoji="0" lang="en-US" altLang="zh-CN" sz="3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02</a:t>
              </a:r>
              <a:r>
                <a:rPr kumimoji="0" lang="en-US" altLang="zh-CN" sz="3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 </a:t>
              </a:r>
              <a:r>
                <a:rPr kumimoji="0" lang="en-US" altLang="zh-CN" sz="32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-</a:t>
              </a:r>
            </a:p>
          </p:txBody>
        </p:sp>
        <p:sp>
          <p:nvSpPr>
            <p:cNvPr id="133" name="图形">
              <a:extLst>
                <a:ext uri="{FF2B5EF4-FFF2-40B4-BE49-F238E27FC236}">
                  <a16:creationId xmlns="" xmlns:a16="http://schemas.microsoft.com/office/drawing/2014/main" id="{EFAACE58-79EA-C475-161C-30157D6CDECB}"/>
                </a:ext>
              </a:extLst>
            </p:cNvPr>
            <p:cNvSpPr/>
            <p:nvPr/>
          </p:nvSpPr>
          <p:spPr>
            <a:xfrm rot="10800000" flipV="1">
              <a:off x="6886388" y="2587039"/>
              <a:ext cx="1080000" cy="180000"/>
            </a:xfrm>
            <a:prstGeom prst="flowChartTerminator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endParaRPr>
            </a:p>
          </p:txBody>
        </p:sp>
      </p:grpSp>
      <p:cxnSp>
        <p:nvCxnSpPr>
          <p:cNvPr id="140" name="直接连接符 139">
            <a:extLst>
              <a:ext uri="{FF2B5EF4-FFF2-40B4-BE49-F238E27FC236}">
                <a16:creationId xmlns="" xmlns:a16="http://schemas.microsoft.com/office/drawing/2014/main" id="{8B085568-3394-161F-475C-B88725B2EB33}"/>
              </a:ext>
            </a:extLst>
          </p:cNvPr>
          <p:cNvCxnSpPr/>
          <p:nvPr/>
        </p:nvCxnSpPr>
        <p:spPr>
          <a:xfrm>
            <a:off x="3458288" y="1589054"/>
            <a:ext cx="1080000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组合 140">
            <a:extLst>
              <a:ext uri="{FF2B5EF4-FFF2-40B4-BE49-F238E27FC236}">
                <a16:creationId xmlns="" xmlns:a16="http://schemas.microsoft.com/office/drawing/2014/main" id="{77B163B5-74E4-183F-35AA-D020915CDFA7}"/>
              </a:ext>
            </a:extLst>
          </p:cNvPr>
          <p:cNvGrpSpPr/>
          <p:nvPr/>
        </p:nvGrpSpPr>
        <p:grpSpPr>
          <a:xfrm>
            <a:off x="8891497" y="2587069"/>
            <a:ext cx="2448560" cy="2910777"/>
            <a:chOff x="6189532" y="2587039"/>
            <a:chExt cx="2448560" cy="3225369"/>
          </a:xfrm>
        </p:grpSpPr>
        <p:sp>
          <p:nvSpPr>
            <p:cNvPr id="142" name="图形">
              <a:extLst>
                <a:ext uri="{FF2B5EF4-FFF2-40B4-BE49-F238E27FC236}">
                  <a16:creationId xmlns="" xmlns:a16="http://schemas.microsoft.com/office/drawing/2014/main" id="{85D9563B-79CC-DA03-BE5A-226FEFB82D34}"/>
                </a:ext>
              </a:extLst>
            </p:cNvPr>
            <p:cNvSpPr/>
            <p:nvPr/>
          </p:nvSpPr>
          <p:spPr>
            <a:xfrm>
              <a:off x="6189532" y="2625343"/>
              <a:ext cx="2448560" cy="3187065"/>
            </a:xfrm>
            <a:prstGeom prst="roundRect">
              <a:avLst>
                <a:gd name="adj" fmla="val 2749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endParaRPr>
            </a:p>
          </p:txBody>
        </p:sp>
        <p:sp>
          <p:nvSpPr>
            <p:cNvPr id="143" name="图形">
              <a:extLst>
                <a:ext uri="{FF2B5EF4-FFF2-40B4-BE49-F238E27FC236}">
                  <a16:creationId xmlns="" xmlns:a16="http://schemas.microsoft.com/office/drawing/2014/main" id="{E44371B6-BBF5-41C7-EEED-B855CF7AA60E}"/>
                </a:ext>
              </a:extLst>
            </p:cNvPr>
            <p:cNvSpPr txBox="1"/>
            <p:nvPr/>
          </p:nvSpPr>
          <p:spPr>
            <a:xfrm>
              <a:off x="6372956" y="3844417"/>
              <a:ext cx="2021205" cy="1330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注意</a:t>
              </a:r>
              <a:endParaRPr lang="en-US" altLang="zh-C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lvl="0"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事项</a:t>
              </a:r>
              <a:endParaRPr lang="en-US" altLang="zh-C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45" name="图形">
              <a:extLst>
                <a:ext uri="{FF2B5EF4-FFF2-40B4-BE49-F238E27FC236}">
                  <a16:creationId xmlns="" xmlns:a16="http://schemas.microsoft.com/office/drawing/2014/main" id="{A1303D1B-3CA8-FBFD-54A5-AE16F677AC75}"/>
                </a:ext>
              </a:extLst>
            </p:cNvPr>
            <p:cNvSpPr txBox="1"/>
            <p:nvPr/>
          </p:nvSpPr>
          <p:spPr>
            <a:xfrm>
              <a:off x="6615617" y="3194430"/>
              <a:ext cx="1589405" cy="647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-</a:t>
              </a:r>
              <a:r>
                <a:rPr lang="en-US" altLang="zh-CN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 </a:t>
              </a:r>
              <a:r>
                <a:rPr kumimoji="0" lang="en-US" altLang="zh-CN" sz="3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04</a:t>
              </a:r>
              <a:r>
                <a:rPr kumimoji="0" lang="en-US" altLang="zh-CN" sz="3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 </a:t>
              </a:r>
              <a:r>
                <a:rPr kumimoji="0" lang="en-US" altLang="zh-CN" sz="320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思源黑体 CN Normal" panose="020B0400000000000000" charset="-122"/>
                </a:rPr>
                <a:t>-</a:t>
              </a:r>
            </a:p>
          </p:txBody>
        </p:sp>
        <p:sp>
          <p:nvSpPr>
            <p:cNvPr id="146" name="图形">
              <a:extLst>
                <a:ext uri="{FF2B5EF4-FFF2-40B4-BE49-F238E27FC236}">
                  <a16:creationId xmlns="" xmlns:a16="http://schemas.microsoft.com/office/drawing/2014/main" id="{EFAACE58-79EA-C475-161C-30157D6CDECB}"/>
                </a:ext>
              </a:extLst>
            </p:cNvPr>
            <p:cNvSpPr/>
            <p:nvPr/>
          </p:nvSpPr>
          <p:spPr>
            <a:xfrm rot="10800000" flipV="1">
              <a:off x="6886388" y="2587039"/>
              <a:ext cx="1080000" cy="180000"/>
            </a:xfrm>
            <a:prstGeom prst="flowChartTerminator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0234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719404" y="356659"/>
            <a:ext cx="33781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、业务流程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43392" y="326668"/>
            <a:ext cx="480000" cy="48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9313347"/>
              </p:ext>
            </p:extLst>
          </p:nvPr>
        </p:nvGraphicFramePr>
        <p:xfrm>
          <a:off x="7826523" y="410586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3" name="工作表" showAsIcon="1" r:id="rId4" imgW="914400" imgH="792360" progId="Excel.Sheet.12">
                  <p:embed/>
                </p:oleObj>
              </mc:Choice>
              <mc:Fallback>
                <p:oleObj name="工作表" showAsIcon="1" r:id="rId4" imgW="914400" imgH="7923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26523" y="410586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圆角矩形 4"/>
          <p:cNvSpPr/>
          <p:nvPr/>
        </p:nvSpPr>
        <p:spPr>
          <a:xfrm>
            <a:off x="1110953" y="2350094"/>
            <a:ext cx="1888621" cy="914400"/>
          </a:xfrm>
          <a:prstGeom prst="round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散板</a:t>
            </a:r>
            <a:r>
              <a:rPr lang="en-US" altLang="zh-CN" sz="1600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CAD</a:t>
            </a:r>
            <a:r>
              <a:rPr lang="zh-CN" altLang="en-US" sz="1600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图纸</a:t>
            </a:r>
            <a:endParaRPr lang="zh-CN" altLang="en-US" sz="1600" b="1" dirty="0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745907" y="2350094"/>
            <a:ext cx="1888621" cy="914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CNC-</a:t>
            </a:r>
            <a:r>
              <a:rPr lang="en-US" altLang="zh-CN" sz="1600" b="1" dirty="0" err="1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Ard</a:t>
            </a:r>
            <a:r>
              <a:rPr lang="en-US" altLang="zh-CN" sz="1600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 </a:t>
            </a:r>
            <a:r>
              <a:rPr lang="zh-CN" altLang="en-US" sz="1600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程序</a:t>
            </a:r>
            <a:endParaRPr lang="zh-CN" altLang="en-US" sz="1600" b="1" dirty="0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6380861" y="2350094"/>
            <a:ext cx="1888621" cy="914400"/>
          </a:xfrm>
          <a:prstGeom prst="round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NC</a:t>
            </a:r>
            <a:r>
              <a:rPr lang="zh-CN" altLang="en-US" sz="1600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加工程序</a:t>
            </a:r>
            <a:endParaRPr lang="zh-CN" altLang="en-US" sz="1600" b="1" dirty="0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9015814" y="2350094"/>
            <a:ext cx="1888621" cy="914400"/>
          </a:xfrm>
          <a:prstGeom prst="round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设备调用</a:t>
            </a:r>
            <a:r>
              <a:rPr lang="zh-CN" altLang="en-US" sz="16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程序</a:t>
            </a:r>
          </a:p>
        </p:txBody>
      </p:sp>
      <p:sp>
        <p:nvSpPr>
          <p:cNvPr id="6" name="左大括号 5"/>
          <p:cNvSpPr/>
          <p:nvPr/>
        </p:nvSpPr>
        <p:spPr>
          <a:xfrm rot="5400000">
            <a:off x="3110668" y="884490"/>
            <a:ext cx="410199" cy="2521010"/>
          </a:xfrm>
          <a:prstGeom prst="leftBrac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646353" y="1562013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工艺工程师</a:t>
            </a:r>
            <a:endParaRPr lang="zh-CN" altLang="en-US" dirty="0"/>
          </a:p>
        </p:txBody>
      </p:sp>
      <p:sp>
        <p:nvSpPr>
          <p:cNvPr id="15" name="左大括号 14"/>
          <p:cNvSpPr/>
          <p:nvPr/>
        </p:nvSpPr>
        <p:spPr>
          <a:xfrm rot="5400000">
            <a:off x="8494520" y="884489"/>
            <a:ext cx="410199" cy="2521010"/>
          </a:xfrm>
          <a:prstGeom prst="leftBrac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8145621" y="1562013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木箱组长</a:t>
            </a:r>
            <a:endParaRPr lang="zh-CN" altLang="en-US" dirty="0"/>
          </a:p>
        </p:txBody>
      </p:sp>
      <p:cxnSp>
        <p:nvCxnSpPr>
          <p:cNvPr id="9" name="直接箭头连接符 8"/>
          <p:cNvCxnSpPr>
            <a:stCxn id="5" idx="3"/>
            <a:endCxn id="10" idx="1"/>
          </p:cNvCxnSpPr>
          <p:nvPr/>
        </p:nvCxnSpPr>
        <p:spPr>
          <a:xfrm>
            <a:off x="2999574" y="2807294"/>
            <a:ext cx="7463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0" idx="3"/>
            <a:endCxn id="11" idx="1"/>
          </p:cNvCxnSpPr>
          <p:nvPr/>
        </p:nvCxnSpPr>
        <p:spPr>
          <a:xfrm>
            <a:off x="5634528" y="2807294"/>
            <a:ext cx="7463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11" idx="3"/>
            <a:endCxn id="12" idx="1"/>
          </p:cNvCxnSpPr>
          <p:nvPr/>
        </p:nvCxnSpPr>
        <p:spPr>
          <a:xfrm>
            <a:off x="8269482" y="2807294"/>
            <a:ext cx="7463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1116487" y="4107236"/>
            <a:ext cx="734079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本期重点：</a:t>
            </a:r>
            <a:endParaRPr lang="en-US" altLang="zh-CN" sz="16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CNC-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文件名命名规范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（包含固定字段信息，散板类型、版本号等）；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木箱各散板 的 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CNC-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程序，亦可支持对应的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CAD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程序上传；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最新程序下载；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支持上传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下载的各类查询（含模糊查询）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43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719404" y="356659"/>
            <a:ext cx="33781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、入口 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浏览器登陆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43392" y="326668"/>
            <a:ext cx="480000" cy="48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965781" y="1264927"/>
            <a:ext cx="54888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 smtClean="0">
                <a:latin typeface="微软雅黑" pitchFamily="34" charset="-122"/>
                <a:ea typeface="微软雅黑" pitchFamily="34" charset="-122"/>
              </a:rPr>
              <a:t>网址：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  <a:hlinkClick r:id="rId3"/>
              </a:rPr>
              <a:t>http</a:t>
            </a:r>
            <a:r>
              <a:rPr lang="en-US" altLang="zh-CN" sz="1600" dirty="0">
                <a:latin typeface="微软雅黑" pitchFamily="34" charset="-122"/>
                <a:ea typeface="微软雅黑" pitchFamily="34" charset="-122"/>
                <a:hlinkClick r:id="rId3"/>
              </a:rPr>
              <a:t>://10.10.10.104:8000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  <a:hlinkClick r:id="rId3"/>
              </a:rPr>
              <a:t>/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账号：工号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密码：初始密码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123456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登录后请更改</a:t>
            </a:r>
            <a:endParaRPr lang="zh-CN" altLang="en-US" sz="16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036" y="2697593"/>
            <a:ext cx="5503321" cy="3584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834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719404" y="356659"/>
            <a:ext cx="33781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、功能介绍 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散板类型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43392" y="326668"/>
            <a:ext cx="480000" cy="48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496" y="1731756"/>
            <a:ext cx="6735645" cy="4380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848496" y="969767"/>
            <a:ext cx="8494633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工艺工程师维护：目前设计的散板类型，避免出现</a:t>
            </a:r>
            <a:r>
              <a:rPr lang="zh-CN" altLang="en-US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“顶板”“顶盖板”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这样的类型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981983" y="1738039"/>
            <a:ext cx="3813865" cy="1246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说明：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预留 散板类型的代号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散板类型并不是越多越好，越细越好</a:t>
            </a:r>
            <a:endParaRPr lang="zh-CN" altLang="en-US" sz="16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7883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719404" y="356659"/>
            <a:ext cx="457898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、功能介绍 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木工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CNC-</a:t>
            </a:r>
            <a:r>
              <a:rPr lang="en-US" altLang="zh-CN" b="1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Ard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程序上传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43392" y="326668"/>
            <a:ext cx="480000" cy="48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05" y="1553537"/>
            <a:ext cx="7015344" cy="4782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矩形 6"/>
          <p:cNvSpPr/>
          <p:nvPr/>
        </p:nvSpPr>
        <p:spPr>
          <a:xfrm>
            <a:off x="848496" y="969767"/>
            <a:ext cx="655653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工艺工程师维护：上传 品号（白胚箱）下面各散板的 </a:t>
            </a:r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Ard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34749" y="1559595"/>
            <a:ext cx="4152451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说明：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1. 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板材厚度、板材材质、版本首字母、版本类型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均为选择值；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2. 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版本类型：升版、修订，如果是小调整为修订；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3. 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散板类型为前面工艺工程师维护的类型；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4. 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运算程序名：系统会根据命名规则，自动推算一个程序名，辅助工程师准确上传文件；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5. 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每次有换版（更换版本首字母），升版（有最新的程序版本），需上传更新后的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CAD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图纸文件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21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719404" y="356659"/>
            <a:ext cx="49977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、功能介绍 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文件下载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43392" y="326668"/>
            <a:ext cx="480000" cy="48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496" y="1731982"/>
            <a:ext cx="6692615" cy="4581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矩形 7"/>
          <p:cNvSpPr/>
          <p:nvPr/>
        </p:nvSpPr>
        <p:spPr>
          <a:xfrm>
            <a:off x="848496" y="969767"/>
            <a:ext cx="753437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木箱车间组长等：通过白胚箱品号，搜索最新的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CAD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图纸及排版</a:t>
            </a:r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Ard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程序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734749" y="1742476"/>
            <a:ext cx="415245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说明：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支持模糊查询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CAD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图纸为 品号级，散板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ARD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程序为物料级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点击对应的图标，下载应用即可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8411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719404" y="356659"/>
            <a:ext cx="45704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三、功能介绍 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程序挂起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43392" y="326668"/>
            <a:ext cx="480000" cy="48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9" y="1688951"/>
            <a:ext cx="6650765" cy="4886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矩形 7"/>
          <p:cNvSpPr/>
          <p:nvPr/>
        </p:nvSpPr>
        <p:spPr>
          <a:xfrm>
            <a:off x="848496" y="969767"/>
            <a:ext cx="669285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车间操作人员 与 工程师 均可对 程序进行挂起，挂起需注明原因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734749" y="1742476"/>
            <a:ext cx="4152451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说明：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如发现散板的</a:t>
            </a:r>
            <a:r>
              <a:rPr lang="en-US" altLang="zh-CN" sz="1400" dirty="0" err="1" smtClean="0">
                <a:latin typeface="微软雅黑" pitchFamily="34" charset="-122"/>
                <a:ea typeface="微软雅黑" pitchFamily="34" charset="-122"/>
              </a:rPr>
              <a:t>Ard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程序异常，可对程序进行挂起，并注明原因；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挂起的程序，原则上需要工艺工程师重新修订重新上传；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挂起的程序，车间人员不能下载；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如果因为挂起不合理，工艺工程师可在沟通后点击恢复；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760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719404" y="356659"/>
            <a:ext cx="33781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、功能介绍 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上传记录查询</a:t>
            </a:r>
            <a:endParaRPr lang="en-US" altLang="zh-CN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43392" y="326668"/>
            <a:ext cx="480000" cy="48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315" y="1624405"/>
            <a:ext cx="8261874" cy="4647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矩形 6"/>
          <p:cNvSpPr/>
          <p:nvPr/>
        </p:nvSpPr>
        <p:spPr>
          <a:xfrm>
            <a:off x="848496" y="969767"/>
            <a:ext cx="480131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可按品号查询历史上传记录，支持模糊查询等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127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739"/>
    </mc:Choice>
    <mc:Fallback xmlns="">
      <p:transition advClick="0" advTm="739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3E9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b="1" dirty="0">
            <a:latin typeface="Century Gothic" panose="020B0502020202020204" pitchFamily="34" charset="0"/>
            <a:ea typeface="微软雅黑" panose="020B0503020204020204" pitchFamily="34" charset="-122"/>
            <a:sym typeface="Century Gothic" panose="020B0502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66985</TotalTime>
  <Words>615</Words>
  <Application>Microsoft Office PowerPoint</Application>
  <PresentationFormat>自定义</PresentationFormat>
  <Paragraphs>91</Paragraphs>
  <Slides>12</Slides>
  <Notes>12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Office 主题</vt:lpstr>
      <vt:lpstr>自定义设计方案</vt:lpstr>
      <vt:lpstr>工作表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tia_tian@mind-object.com</dc:creator>
  <cp:lastModifiedBy>周南明</cp:lastModifiedBy>
  <cp:revision>2157</cp:revision>
  <cp:lastPrinted>2017-08-30T13:55:14Z</cp:lastPrinted>
  <dcterms:created xsi:type="dcterms:W3CDTF">2016-07-18T07:45:18Z</dcterms:created>
  <dcterms:modified xsi:type="dcterms:W3CDTF">2025-03-25T03:26:22Z</dcterms:modified>
</cp:coreProperties>
</file>